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63" r:id="rId4"/>
    <p:sldId id="259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2090" autoAdjust="0"/>
  </p:normalViewPr>
  <p:slideViewPr>
    <p:cSldViewPr snapToGrid="0">
      <p:cViewPr>
        <p:scale>
          <a:sx n="90" d="100"/>
          <a:sy n="90" d="100"/>
        </p:scale>
        <p:origin x="39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570DB-E0E0-4059-9A51-7467505E5CD0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93746-E2DE-499C-A9E9-50FB5D3D7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9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choose the challenge?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93746-E2DE-499C-A9E9-50FB5D3D77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0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9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3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1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6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26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lewisellis.com/industries/life-insurance-annuities/the-characteristics-of-people-who-buy-life-insurance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apa.org/news/podcasts/speaking-of-psychology/attention-spans" TargetMode="External"/><Relationship Id="rId4" Type="http://schemas.openxmlformats.org/officeDocument/2006/relationships/hyperlink" Target="https://en.comparis.ch/lebensversicherung/defaul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ads.tiktok.com/help/article/ad-targeti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165513-5B48-796E-4738-94D0DE49A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US" dirty="0"/>
              <a:t>Pax challenge @</a:t>
            </a:r>
          </a:p>
        </p:txBody>
      </p:sp>
      <p:pic>
        <p:nvPicPr>
          <p:cNvPr id="10" name="Picture 9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2DC56AAF-7105-4590-CA8F-570A3A9C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11802"/>
            <a:ext cx="3048000" cy="16859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AEAC6F-4541-326D-F2A2-74FA94A8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452" y="2088971"/>
            <a:ext cx="6397095" cy="14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C6A2-8649-74AB-CED8-9787B6B9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ACF3-0631-3475-40B4-6FF8C130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5159" cy="34442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Average age of life insurance buyers are 43 years old</a:t>
            </a:r>
            <a:r>
              <a:rPr lang="en-US" baseline="30000" dirty="0"/>
              <a:t>1</a:t>
            </a:r>
          </a:p>
          <a:p>
            <a:r>
              <a:rPr lang="en-US" dirty="0"/>
              <a:t>Average monthly cost for life insurance is 100 CHF/month</a:t>
            </a:r>
            <a:r>
              <a:rPr lang="en-US" baseline="30000" dirty="0"/>
              <a:t>2</a:t>
            </a:r>
          </a:p>
          <a:p>
            <a:r>
              <a:rPr lang="en-US" dirty="0"/>
              <a:t>Average attention span is 47 seconds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Younger generations do not have patience</a:t>
            </a:r>
          </a:p>
          <a:p>
            <a:pPr lvl="1"/>
            <a:r>
              <a:rPr lang="en-US" dirty="0"/>
              <a:t>Need a  friendly way to interact</a:t>
            </a:r>
          </a:p>
          <a:p>
            <a:r>
              <a:rPr lang="en-US" dirty="0"/>
              <a:t>Why not have a central index of truth?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9D52F-473D-C0E3-909A-383674654E46}"/>
              </a:ext>
            </a:extLst>
          </p:cNvPr>
          <p:cNvSpPr txBox="1"/>
          <p:nvPr/>
        </p:nvSpPr>
        <p:spPr>
          <a:xfrm>
            <a:off x="105252" y="6241334"/>
            <a:ext cx="67585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000" dirty="0">
                <a:hlinkClick r:id="rId3"/>
              </a:rPr>
              <a:t>https://lewisellis.com/industries/life-insurance-annuities/the-characteristics-of-people-who-buy-life-insurance/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4"/>
              </a:rPr>
              <a:t>https://en.comparis.ch/lebensversicherung/default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5"/>
              </a:rPr>
              <a:t>https://www.apa.org/news/podcasts/speaking-of-psychology/attention-spans</a:t>
            </a: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605E1-9008-E0A2-BC4D-E45795375EEF}"/>
              </a:ext>
            </a:extLst>
          </p:cNvPr>
          <p:cNvSpPr txBox="1"/>
          <p:nvPr/>
        </p:nvSpPr>
        <p:spPr>
          <a:xfrm>
            <a:off x="105252" y="5538856"/>
            <a:ext cx="1043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A 71-year-old woman from California, became the state's first recorded fatality  from a black bear attack.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A3394-CA0D-A7D6-59B0-9E874A854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359" y="1690688"/>
            <a:ext cx="5339907" cy="335282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4E2216-FC97-B90E-10C8-49F14A798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5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DCB6-DE26-7069-F6AA-5C6B587A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24-11-03 at 01.38.46_2df36e1c">
            <a:hlinkClick r:id="" action="ppaction://media"/>
            <a:extLst>
              <a:ext uri="{FF2B5EF4-FFF2-40B4-BE49-F238E27FC236}">
                <a16:creationId xmlns:a16="http://schemas.microsoft.com/office/drawing/2014/main" id="{B53A8A98-8B21-4CFE-9F08-98771C647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0082" y="1515534"/>
            <a:ext cx="3857625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A8C39-CCE2-5DC7-82DA-A30AD6C1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attention?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03C1-117E-2D9C-5FC1-0EA46BCD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1882" cy="3444207"/>
          </a:xfrm>
        </p:spPr>
        <p:txBody>
          <a:bodyPr>
            <a:normAutofit/>
          </a:bodyPr>
          <a:lstStyle/>
          <a:p>
            <a:r>
              <a:rPr lang="en-US" dirty="0"/>
              <a:t>Targetted ads using TikTok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Gender </a:t>
            </a:r>
          </a:p>
          <a:p>
            <a:pPr lvl="1"/>
            <a:r>
              <a:rPr lang="en-US" dirty="0"/>
              <a:t>Age: 18-24, 25-34, 35-44 (our targets)</a:t>
            </a:r>
          </a:p>
          <a:p>
            <a:pPr lvl="1"/>
            <a:r>
              <a:rPr lang="en-US" dirty="0"/>
              <a:t>Location (specific as city): Basel </a:t>
            </a:r>
          </a:p>
          <a:p>
            <a:pPr lvl="1"/>
            <a:r>
              <a:rPr lang="en-US" dirty="0"/>
              <a:t>Interests (tailored videos)</a:t>
            </a:r>
          </a:p>
          <a:p>
            <a:pPr lvl="1"/>
            <a:r>
              <a:rPr lang="en-US" dirty="0"/>
              <a:t>Cell phone carrier: insure living in CH</a:t>
            </a:r>
          </a:p>
          <a:p>
            <a:r>
              <a:rPr lang="en-US" dirty="0"/>
              <a:t>Automatic AI generated videos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32941-614F-EE5D-0290-873647128DBB}"/>
              </a:ext>
            </a:extLst>
          </p:cNvPr>
          <p:cNvSpPr txBox="1"/>
          <p:nvPr/>
        </p:nvSpPr>
        <p:spPr>
          <a:xfrm>
            <a:off x="128017" y="6376732"/>
            <a:ext cx="3175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000" dirty="0">
                <a:hlinkClick r:id="rId5"/>
              </a:rPr>
              <a:t>https://ads.tiktok.com/help/article/ad-targeting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918FA-58DA-36B0-1151-47DEC7F6FAA4}"/>
              </a:ext>
            </a:extLst>
          </p:cNvPr>
          <p:cNvSpPr txBox="1"/>
          <p:nvPr/>
        </p:nvSpPr>
        <p:spPr>
          <a:xfrm>
            <a:off x="128017" y="5453402"/>
            <a:ext cx="5526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A teenager in Romania was mauled to death by a bear </a:t>
            </a:r>
          </a:p>
          <a:p>
            <a:r>
              <a:rPr lang="en-US" dirty="0"/>
              <a:t>while hiking in the Bucegi mountains. 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9CB7908-B988-E6BD-AF73-18AA501F5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0204" y="1825625"/>
            <a:ext cx="628650" cy="18097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3D537E5-CF41-635B-22E6-5881B61D7D64}"/>
              </a:ext>
            </a:extLst>
          </p:cNvPr>
          <p:cNvSpPr/>
          <p:nvPr/>
        </p:nvSpPr>
        <p:spPr>
          <a:xfrm>
            <a:off x="7545272" y="1524126"/>
            <a:ext cx="3833719" cy="68580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3F1AFF-FE27-6B30-C0D4-95EF3F16D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4B9C-2298-1D41-0557-5426421D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ChatAVB.com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EEAE-7E87-BFF0-9E66-24281B58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2147" cy="3684059"/>
          </a:xfrm>
        </p:spPr>
        <p:txBody>
          <a:bodyPr/>
          <a:lstStyle/>
          <a:p>
            <a:r>
              <a:rPr lang="en-US" dirty="0"/>
              <a:t>Private user specific sessions</a:t>
            </a:r>
          </a:p>
          <a:p>
            <a:pPr lvl="1"/>
            <a:r>
              <a:rPr lang="en-US" dirty="0"/>
              <a:t>No saved data (GDPR by default)</a:t>
            </a:r>
          </a:p>
          <a:p>
            <a:r>
              <a:rPr lang="en-US" dirty="0"/>
              <a:t>What are we offering from PAX?</a:t>
            </a:r>
          </a:p>
          <a:p>
            <a:pPr lvl="1"/>
            <a:r>
              <a:rPr lang="en-US" dirty="0"/>
              <a:t>Disability insurance</a:t>
            </a:r>
          </a:p>
          <a:p>
            <a:pPr lvl="1"/>
            <a:r>
              <a:rPr lang="en-US" dirty="0"/>
              <a:t>Life insurance</a:t>
            </a:r>
          </a:p>
          <a:p>
            <a:pPr lvl="1"/>
            <a:r>
              <a:rPr lang="en-US" dirty="0"/>
              <a:t>Savings life insurance</a:t>
            </a:r>
          </a:p>
          <a:p>
            <a:pPr lvl="1"/>
            <a:r>
              <a:rPr lang="en-US" dirty="0"/>
              <a:t>Children's insurance</a:t>
            </a:r>
          </a:p>
          <a:p>
            <a:pPr lvl="1"/>
            <a:r>
              <a:rPr lang="en-US" dirty="0"/>
              <a:t>Payout plan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498F2-B9FD-BF3C-12D5-90209E70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0347" y="1348316"/>
            <a:ext cx="4578350" cy="4578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ADE51-722F-5C5D-77A8-D29701B54999}"/>
              </a:ext>
            </a:extLst>
          </p:cNvPr>
          <p:cNvSpPr txBox="1"/>
          <p:nvPr/>
        </p:nvSpPr>
        <p:spPr>
          <a:xfrm>
            <a:off x="104456" y="5715298"/>
            <a:ext cx="9258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The "Ninja Bear," officially designated as "OSO18," was notorious in Japan's Hokkaido region </a:t>
            </a:r>
          </a:p>
          <a:p>
            <a:r>
              <a:rPr lang="en-US" dirty="0"/>
              <a:t>for attacking dozens of cows and evading capture for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7E7D7-931C-C0C2-3117-AB9F8A34ADA9}"/>
              </a:ext>
            </a:extLst>
          </p:cNvPr>
          <p:cNvSpPr txBox="1"/>
          <p:nvPr/>
        </p:nvSpPr>
        <p:spPr>
          <a:xfrm>
            <a:off x="7371347" y="1388825"/>
            <a:ext cx="3708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Chat with NAVBÄR now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98BCAD-B8D9-6231-FAA2-01C1FC70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551-412B-B9DD-33AE-A26E89D5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NAVBÄR?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F7CA5-0D36-7E3B-DB9A-B621C0E76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4351338"/>
          </a:xfrm>
        </p:spPr>
        <p:txBody>
          <a:bodyPr/>
          <a:lstStyle/>
          <a:p>
            <a:r>
              <a:rPr lang="en-US" dirty="0"/>
              <a:t>Friendly chat bear to understand and choose the right insurance</a:t>
            </a:r>
          </a:p>
          <a:p>
            <a:r>
              <a:rPr lang="en-US" dirty="0"/>
              <a:t>Indexed webpage and documentation to provide detailed responses to questions</a:t>
            </a:r>
          </a:p>
          <a:p>
            <a:pPr lvl="1"/>
            <a:r>
              <a:rPr lang="en-US" dirty="0"/>
              <a:t>Microsoft AI search</a:t>
            </a:r>
          </a:p>
          <a:p>
            <a:pPr lvl="1"/>
            <a:r>
              <a:rPr lang="en-US" dirty="0"/>
              <a:t>ChatGPT 4o</a:t>
            </a:r>
          </a:p>
          <a:p>
            <a:pPr lvl="1"/>
            <a:r>
              <a:rPr lang="en-US" dirty="0"/>
              <a:t>RAG</a:t>
            </a:r>
          </a:p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A9E2DB-11B6-379C-AAFE-A16DDB5A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7719" y="1985210"/>
            <a:ext cx="3068336" cy="30998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76758A-AFF1-3DB4-37E5-B3AF4B35773E}"/>
              </a:ext>
            </a:extLst>
          </p:cNvPr>
          <p:cNvSpPr txBox="1"/>
          <p:nvPr/>
        </p:nvSpPr>
        <p:spPr>
          <a:xfrm>
            <a:off x="128519" y="5715298"/>
            <a:ext cx="855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Grizzly No. 399, a beloved bear in Grand Teton National Park, was killed by a vehicle, </a:t>
            </a:r>
          </a:p>
          <a:p>
            <a:r>
              <a:rPr lang="en-US" dirty="0"/>
              <a:t>leading to a community vigil in her honor.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3A4715-1268-16AC-CF41-2EF086A5D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5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31FB-1B0B-9154-1687-294D5CB6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EA2-47F1-B1ED-9528-C024E6418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44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Fabrizio Parrillo </a:t>
            </a:r>
          </a:p>
          <a:p>
            <a:pPr marL="0" indent="0">
              <a:buNone/>
            </a:pPr>
            <a:r>
              <a:rPr lang="en-US" dirty="0"/>
              <a:t>Alex Rovner </a:t>
            </a:r>
          </a:p>
          <a:p>
            <a:pPr marL="0" indent="0">
              <a:buNone/>
            </a:pPr>
            <a:r>
              <a:rPr lang="en-US" dirty="0"/>
              <a:t>Niluka Piyasinghe </a:t>
            </a:r>
          </a:p>
          <a:p>
            <a:pPr marL="0" indent="0">
              <a:buNone/>
            </a:pPr>
            <a:r>
              <a:rPr lang="en-US" dirty="0"/>
              <a:t>Normand Overney </a:t>
            </a:r>
          </a:p>
          <a:p>
            <a:pPr marL="0" indent="0">
              <a:buNone/>
            </a:pPr>
            <a:r>
              <a:rPr lang="en-US" dirty="0"/>
              <a:t>Kevin Yar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2DF24-FFD1-FDDF-C08A-96DC61FE5806}"/>
              </a:ext>
            </a:extLst>
          </p:cNvPr>
          <p:cNvSpPr txBox="1"/>
          <p:nvPr/>
        </p:nvSpPr>
        <p:spPr>
          <a:xfrm>
            <a:off x="128519" y="5715298"/>
            <a:ext cx="10836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Hugh Glass, a 19th-century fur trapper, survived a grizzly bear mauling and crawled over 200 miles to safety,</a:t>
            </a:r>
          </a:p>
          <a:p>
            <a:r>
              <a:rPr lang="en-US" dirty="0"/>
              <a:t>inspiring the film "The Revenant."</a:t>
            </a:r>
          </a:p>
        </p:txBody>
      </p:sp>
      <p:pic>
        <p:nvPicPr>
          <p:cNvPr id="6" name="Picture 5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1F4A0C60-E4AC-437E-1D2F-2628ADE5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273673" cy="29664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45CE702-B48B-6565-1D06-D2288DDC9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6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372</Words>
  <Application>Microsoft Office PowerPoint</Application>
  <PresentationFormat>Widescreen</PresentationFormat>
  <Paragraphs>58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Office Theme</vt:lpstr>
      <vt:lpstr>PowerPoint Presentation</vt:lpstr>
      <vt:lpstr>Challenges</vt:lpstr>
      <vt:lpstr>How do we get attention?</vt:lpstr>
      <vt:lpstr>ChatAVB.com</vt:lpstr>
      <vt:lpstr>What is NAVBÄR? 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Normand Overney</dc:creator>
  <cp:lastModifiedBy>Normand Overney</cp:lastModifiedBy>
  <cp:revision>10</cp:revision>
  <dcterms:created xsi:type="dcterms:W3CDTF">2024-11-02T13:09:02Z</dcterms:created>
  <dcterms:modified xsi:type="dcterms:W3CDTF">2024-11-03T07:07:33Z</dcterms:modified>
</cp:coreProperties>
</file>